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6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3" r:id="rId12"/>
    <p:sldId id="281" r:id="rId13"/>
    <p:sldId id="269" r:id="rId14"/>
    <p:sldId id="270" r:id="rId15"/>
  </p:sldIdLst>
  <p:sldSz cx="7559675" cy="532765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94" d="100"/>
          <a:sy n="94" d="100"/>
        </p:scale>
        <p:origin x="471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66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97D6ED95-41E9-4BF7-AA6C-3E21F26ECDBC}" type="datetimeFigureOut">
              <a:rPr lang="en-GB" smtClean="0"/>
              <a:t>23/11/2018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2F721D8C-5338-413A-A7D0-1281A980442E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48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3T11:59:01.6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10176 0 0,'0'0'288'0'0,"0"0"64"0"0,0 0-280 0 0,0 0-72 0 0,0 0 0 0 0,0 0-2896 0 0,4 10-592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CFC38EAE-D643-4F0D-AABA-CDB26CD8FC5F}" type="datetimeFigureOut">
              <a:rPr lang="en-GB" smtClean="0"/>
              <a:t>23/11/2018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79525"/>
            <a:ext cx="49022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04950465-C843-49DA-9DD5-644FE4362F30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309296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618592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927887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1237183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546479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855775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2165071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2474366" algn="l" defTabSz="61859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9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3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GB" dirty="0"/>
              <a:t>EUFA plenary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73" y="789643"/>
            <a:ext cx="2842638" cy="37133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GB" dirty="0"/>
              <a:t>EUFA plenary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9948" y="339885"/>
            <a:ext cx="180000" cy="180000"/>
          </a:xfrm>
        </p:spPr>
        <p:txBody>
          <a:bodyPr/>
          <a:lstStyle>
            <a:lvl1pPr>
              <a:defRPr sz="700"/>
            </a:lvl1pPr>
          </a:lstStyle>
          <a:p>
            <a:fld id="{E7DFA6CF-4E92-4481-BF83-EBDC6124BA24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02856" y="788988"/>
            <a:ext cx="4056820" cy="3714750"/>
          </a:xfrm>
          <a:solidFill>
            <a:schemeClr val="accent1"/>
          </a:solidFill>
        </p:spPr>
        <p:txBody>
          <a:bodyPr lIns="144000" tIns="144000" rIns="144000" bIns="14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3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7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EUFA plenary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A6CF-4E92-4481-BF83-EBDC6124BA24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F8F9"/>
            </a:gs>
            <a:gs pos="11000">
              <a:srgbClr val="FCFEFE"/>
            </a:gs>
            <a:gs pos="62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472" y="789643"/>
            <a:ext cx="6548731" cy="37133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948" y="4863323"/>
            <a:ext cx="3600000" cy="1323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EUFA plenary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948" y="343596"/>
            <a:ext cx="180000" cy="180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36000" rIns="36000" bIns="3600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E7DFA6CF-4E92-4481-BF83-EBDC6124BA24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2" y="5290238"/>
            <a:ext cx="756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3439948" y="4995672"/>
            <a:ext cx="3600001" cy="90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tx2"/>
                </a:solidFill>
              </a:defRPr>
            </a:lvl1pPr>
          </a:lstStyle>
          <a:p>
            <a:r>
              <a:rPr lang="nl-BE"/>
              <a:t>June 2017</a:t>
            </a:r>
            <a:endParaRPr lang="en-GB" dirty="0"/>
          </a:p>
        </p:txBody>
      </p:sp>
      <p:pic>
        <p:nvPicPr>
          <p:cNvPr id="15" name="Picture 2" descr="fisheriesalliance.eu Retina Logo">
            <a:extLst>
              <a:ext uri="{FF2B5EF4-FFF2-40B4-BE49-F238E27FC236}">
                <a16:creationId xmlns:a16="http://schemas.microsoft.com/office/drawing/2014/main" id="{1CAEC68C-7920-4FB2-9976-76EC046A68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7" y="4551857"/>
            <a:ext cx="783057" cy="6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8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sldNum="0" hdr="0"/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1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Verdana" panose="020B060403050404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Font typeface="Verdana" panose="020B0604030504040204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100000"/>
        </a:lnSpc>
        <a:spcBef>
          <a:spcPts val="900"/>
        </a:spcBef>
        <a:buClr>
          <a:schemeClr val="tx2">
            <a:lumMod val="40000"/>
            <a:lumOff val="60000"/>
          </a:schemeClr>
        </a:buClr>
        <a:buFont typeface="Verdana" panose="020B060403050404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Brexit hasta hoy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10">
            <a:extLst>
              <a:ext uri="{FF2B5EF4-FFF2-40B4-BE49-F238E27FC236}">
                <a16:creationId xmlns:a16="http://schemas.microsoft.com/office/drawing/2014/main" id="{873E01BA-CB1F-4C14-9593-212247DF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77688-04CA-4097-AEAD-FB300E5A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Interpretación en el Reino Unido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97C83-28F5-4DB7-875B-38710DCC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June 2017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0E9873-F40C-4C51-A28A-5FACF402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EUFA plenary meeting</a:t>
            </a:r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EFB4A4-3860-455E-9E31-2B608879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4" y="1101713"/>
            <a:ext cx="6024607" cy="31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0">
            <a:extLst>
              <a:ext uri="{FF2B5EF4-FFF2-40B4-BE49-F238E27FC236}">
                <a16:creationId xmlns:a16="http://schemas.microsoft.com/office/drawing/2014/main" id="{6234A102-52F9-4BAE-A098-DDC0B89F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385476B-DCBC-44DC-AF18-D603C41C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0E668A4-440C-48B4-9963-46E9149A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2" y="789642"/>
            <a:ext cx="6548731" cy="380267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Aspectos ventajosos inauditos hasta ahora</a:t>
            </a:r>
          </a:p>
          <a:p>
            <a:pPr lvl="1"/>
            <a:r>
              <a:rPr lang="es-ES" dirty="0"/>
              <a:t>Vinculación al mercado</a:t>
            </a:r>
          </a:p>
          <a:p>
            <a:pPr lvl="1"/>
            <a:r>
              <a:rPr lang="es-ES" dirty="0"/>
              <a:t>Cronología negociadora</a:t>
            </a:r>
          </a:p>
          <a:p>
            <a:r>
              <a:rPr lang="es-ES" dirty="0"/>
              <a:t>Las limitaciones tarifarias son bidireccionales</a:t>
            </a:r>
          </a:p>
          <a:p>
            <a:pPr lvl="1"/>
            <a:r>
              <a:rPr lang="es-ES" dirty="0"/>
              <a:t>Reconocer el esfuerzo de procesadores y comercializadores</a:t>
            </a:r>
          </a:p>
          <a:p>
            <a:r>
              <a:rPr lang="es-ES" dirty="0"/>
              <a:t>Las peculiaridades del sector Gallego</a:t>
            </a:r>
          </a:p>
          <a:p>
            <a:pPr lvl="1"/>
            <a:r>
              <a:rPr lang="es-ES" dirty="0"/>
              <a:t>Inversiones en Reino Unido</a:t>
            </a:r>
          </a:p>
          <a:p>
            <a:pPr lvl="1"/>
            <a:r>
              <a:rPr lang="es-ES" dirty="0"/>
              <a:t>Inversiones en Malvinas</a:t>
            </a:r>
          </a:p>
          <a:p>
            <a:r>
              <a:rPr lang="es-ES" dirty="0"/>
              <a:t>Retos para la negociación</a:t>
            </a:r>
          </a:p>
          <a:p>
            <a:pPr lvl="1"/>
            <a:r>
              <a:rPr lang="es-ES" dirty="0"/>
              <a:t>UNIDAD</a:t>
            </a:r>
          </a:p>
          <a:p>
            <a:pPr lvl="2"/>
            <a:r>
              <a:rPr lang="es-ES" dirty="0"/>
              <a:t>Nacional</a:t>
            </a:r>
          </a:p>
          <a:p>
            <a:pPr lvl="2"/>
            <a:r>
              <a:rPr lang="es-ES" dirty="0"/>
              <a:t>Europea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294131ED-04E4-4613-A839-14E3224F7B48}"/>
                  </a:ext>
                </a:extLst>
              </p14:cNvPr>
              <p14:cNvContentPartPr/>
              <p14:nvPr/>
            </p14:nvContentPartPr>
            <p14:xfrm>
              <a:off x="399080" y="836240"/>
              <a:ext cx="1800" cy="39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294131ED-04E4-4613-A839-14E3224F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440" y="818600"/>
                <a:ext cx="3744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2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0">
            <a:extLst>
              <a:ext uri="{FF2B5EF4-FFF2-40B4-BE49-F238E27FC236}">
                <a16:creationId xmlns:a16="http://schemas.microsoft.com/office/drawing/2014/main" id="{6234A102-52F9-4BAE-A098-DDC0B89F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668016BA-78B9-46F1-AD83-1C3134F0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7" y="342694"/>
            <a:ext cx="6520220" cy="2216154"/>
          </a:xfrm>
        </p:spPr>
        <p:txBody>
          <a:bodyPr/>
          <a:lstStyle/>
          <a:p>
            <a:pPr algn="ctr"/>
            <a:r>
              <a:rPr lang="es-ES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35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0">
            <a:extLst>
              <a:ext uri="{FF2B5EF4-FFF2-40B4-BE49-F238E27FC236}">
                <a16:creationId xmlns:a16="http://schemas.microsoft.com/office/drawing/2014/main" id="{6234A102-52F9-4BAE-A098-DDC0B89F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5C49D9-4518-46BD-895C-44EAF3C0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59" y="131208"/>
            <a:ext cx="4759488" cy="46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0">
            <a:extLst>
              <a:ext uri="{FF2B5EF4-FFF2-40B4-BE49-F238E27FC236}">
                <a16:creationId xmlns:a16="http://schemas.microsoft.com/office/drawing/2014/main" id="{6234A102-52F9-4BAE-A098-DDC0B89F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C68F743C-ADB3-4200-AD92-07B5DCA4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90" y="129788"/>
            <a:ext cx="3666610" cy="50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0">
            <a:extLst>
              <a:ext uri="{FF2B5EF4-FFF2-40B4-BE49-F238E27FC236}">
                <a16:creationId xmlns:a16="http://schemas.microsoft.com/office/drawing/2014/main" id="{6234A102-52F9-4BAE-A098-DDC0B89F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E585F55-79DC-4C24-9BFA-7D3D6689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comienzos: EUFA y objetivos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A2AD47-9F9C-4A8E-B0FB-B5B0AE96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Compromiso con la vinculación de la pesca y ampliar el acuerdo comercial.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Claro compromiso con una gestión basada en la ciencia 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Acceso mutuo a las aguas y los recursos, incluida la estabilidad relativa de las posibilidades de pesca y el acceso mutuo a las aguas, incluida la zona de 6 a 12 millas.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Compromiso con un instrumento legal que establezca reglas a largo plazo.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Claro compromiso con una gestión sostenible y continua de las poblaciones (basado en el RMS, sistema de gestión de TAC / cuotas, aplicación / Pesca IUU, mecanismo de intercambio de cuotas…)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Compromiso de proteger los principios de la libertad de establecimiento.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ES" dirty="0"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dirty="0">
                <a:latin typeface="Arial Unicode MS"/>
              </a:rPr>
              <a:t> Compromiso de negociar un acuerdo de inversión recíproco.</a:t>
            </a:r>
            <a:endParaRPr lang="es-ES" altLang="es-ES" sz="3200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58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A90FB-ECFE-4D48-86ED-92B1BA88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</p:spPr>
        <p:txBody>
          <a:bodyPr/>
          <a:lstStyle/>
          <a:p>
            <a:r>
              <a:rPr lang="es-ES" dirty="0"/>
              <a:t>El camino al acuerdo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428E2-6A53-40F5-AA5F-43C8FC44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17" y="1150323"/>
            <a:ext cx="6548731" cy="2131357"/>
          </a:xfrm>
        </p:spPr>
        <p:txBody>
          <a:bodyPr>
            <a:normAutofit/>
          </a:bodyPr>
          <a:lstStyle/>
          <a:p>
            <a:r>
              <a:rPr lang="es-ES" sz="2000" dirty="0"/>
              <a:t>La Comisión y la </a:t>
            </a:r>
            <a:r>
              <a:rPr lang="es-ES" sz="2000" dirty="0" err="1"/>
              <a:t>Task</a:t>
            </a:r>
            <a:r>
              <a:rPr lang="es-ES" sz="2000" dirty="0"/>
              <a:t> </a:t>
            </a:r>
            <a:r>
              <a:rPr lang="es-ES" sz="2000" dirty="0" err="1"/>
              <a:t>Force</a:t>
            </a:r>
            <a:r>
              <a:rPr lang="es-ES" sz="2000" dirty="0"/>
              <a:t> 50</a:t>
            </a:r>
          </a:p>
          <a:p>
            <a:r>
              <a:rPr lang="es-ES" sz="2000" dirty="0"/>
              <a:t>El Consejo</a:t>
            </a:r>
          </a:p>
          <a:p>
            <a:r>
              <a:rPr lang="es-ES" sz="2000" dirty="0"/>
              <a:t>Los Estados miembros</a:t>
            </a:r>
          </a:p>
          <a:p>
            <a:endParaRPr lang="es-E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000" dirty="0"/>
              <a:t>Posicionamiento de la Pesca en el Reino Unido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3B29FEFC-017F-47C3-9F30-9F203CA67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A90FB-ECFE-4D48-86ED-92B1BA88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</p:spPr>
        <p:txBody>
          <a:bodyPr/>
          <a:lstStyle/>
          <a:p>
            <a:r>
              <a:rPr lang="es-ES" dirty="0"/>
              <a:t>El final del principio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428E2-6A53-40F5-AA5F-43C8FC44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1" y="1333302"/>
            <a:ext cx="6420188" cy="1070005"/>
          </a:xfrm>
        </p:spPr>
        <p:txBody>
          <a:bodyPr>
            <a:normAutofit/>
          </a:bodyPr>
          <a:lstStyle/>
          <a:p>
            <a:r>
              <a:rPr lang="es-ES" sz="2000" dirty="0"/>
              <a:t>Acuerdo de Salida =</a:t>
            </a:r>
            <a:r>
              <a:rPr lang="en-US" sz="2000" dirty="0"/>
              <a:t>&gt; </a:t>
            </a:r>
            <a:r>
              <a:rPr lang="en-US" sz="2000" dirty="0" err="1"/>
              <a:t>tratado</a:t>
            </a:r>
            <a:endParaRPr lang="en-US" sz="2000" dirty="0"/>
          </a:p>
          <a:p>
            <a:r>
              <a:rPr lang="en-US" sz="2000" dirty="0" err="1"/>
              <a:t>Declaración</a:t>
            </a:r>
            <a:r>
              <a:rPr lang="en-US" sz="2000" dirty="0"/>
              <a:t> </a:t>
            </a:r>
            <a:r>
              <a:rPr lang="en-US" sz="2000" dirty="0" err="1"/>
              <a:t>Pólitica</a:t>
            </a:r>
            <a:r>
              <a:rPr lang="es-ES" sz="2000" dirty="0"/>
              <a:t> =</a:t>
            </a:r>
            <a:r>
              <a:rPr lang="en-US" sz="2000" dirty="0"/>
              <a:t>&gt; </a:t>
            </a:r>
            <a:r>
              <a:rPr lang="en-US" sz="2000" dirty="0" err="1"/>
              <a:t>aspiracional</a:t>
            </a:r>
            <a:endParaRPr lang="en-US" sz="2000" dirty="0"/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CEC8101B-866A-44D6-AAF2-A130CBA7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4238C16-F7FD-4DD8-9E05-FD9E35127F0B}"/>
              </a:ext>
            </a:extLst>
          </p:cNvPr>
          <p:cNvSpPr txBox="1">
            <a:spLocks/>
          </p:cNvSpPr>
          <p:nvPr/>
        </p:nvSpPr>
        <p:spPr>
          <a:xfrm>
            <a:off x="872754" y="2510283"/>
            <a:ext cx="6420187" cy="1936652"/>
          </a:xfrm>
          <a:prstGeom prst="rect">
            <a:avLst/>
          </a:prstGeom>
        </p:spPr>
        <p:txBody>
          <a:bodyPr/>
          <a:lstStyle>
            <a:lvl1pPr marL="177599" indent="-177599" algn="l" defTabSz="710397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3"/>
              </a:buClr>
              <a:buFont typeface="Verdana" panose="020B060403050404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>
                  <a:lumMod val="40000"/>
                  <a:lumOff val="60000"/>
                </a:schemeClr>
              </a:buClr>
              <a:buFont typeface="Verdana" panose="020B0604030504040204" pitchFamily="34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s-ES" alt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Para su adopción</a:t>
            </a:r>
            <a:r>
              <a:rPr lang="es-E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s-ES" alt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aprobación del Consejo (mayoría cualificada).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s-ES" alt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aprobación del Parlamento (mayoría simple).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s-ES" alt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 un </a:t>
            </a:r>
            <a:r>
              <a:rPr lang="es-ES" altLang="en-US" i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‘</a:t>
            </a:r>
            <a:r>
              <a:rPr lang="es-ES" altLang="en-US" i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meaningful</a:t>
            </a:r>
            <a:r>
              <a:rPr lang="es-ES" altLang="en-US" i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vote</a:t>
            </a:r>
            <a:r>
              <a:rPr lang="es-ES" alt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’ por el Parlamento Británico...</a:t>
            </a:r>
          </a:p>
        </p:txBody>
      </p:sp>
    </p:spTree>
    <p:extLst>
      <p:ext uri="{BB962C8B-B14F-4D97-AF65-F5344CB8AC3E}">
        <p14:creationId xmlns:p14="http://schemas.microsoft.com/office/powerpoint/2010/main" val="1951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CA75D37F-F0A7-404E-B2E5-772299F9B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3" y="788988"/>
            <a:ext cx="3027397" cy="1726803"/>
          </a:xfrm>
          <a:ln w="12700"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9A90FB-ECFE-4D48-86ED-92B1BA88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</p:spPr>
        <p:txBody>
          <a:bodyPr/>
          <a:lstStyle/>
          <a:p>
            <a:r>
              <a:rPr lang="es-ES" dirty="0"/>
              <a:t>Acuerdo de salida</a:t>
            </a:r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CEC8101B-866A-44D6-AAF2-A130CBA7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825632-C61D-4168-AE0C-3F76BF5E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52" y="1938319"/>
            <a:ext cx="2811328" cy="216821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773B26B-B5D1-4E8E-B92E-2DA06C76B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3562960"/>
            <a:ext cx="4693920" cy="975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060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A90FB-ECFE-4D48-86ED-92B1BA88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</p:spPr>
        <p:txBody>
          <a:bodyPr/>
          <a:lstStyle/>
          <a:p>
            <a:r>
              <a:rPr lang="es-ES" dirty="0"/>
              <a:t>Acuerdo de salida</a:t>
            </a:r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CEC8101B-866A-44D6-AAF2-A130CBA7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A0DA87-CDE3-43C3-B85C-437205754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5" y="706120"/>
            <a:ext cx="3995835" cy="34034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30786-F275-49D5-A2C6-325BF4A5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24" y="3718560"/>
            <a:ext cx="4099672" cy="658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66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A90FB-ECFE-4D48-86ED-92B1BA88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17" y="229057"/>
            <a:ext cx="6107476" cy="409078"/>
          </a:xfrm>
        </p:spPr>
        <p:txBody>
          <a:bodyPr/>
          <a:lstStyle/>
          <a:p>
            <a:r>
              <a:rPr lang="es-ES" dirty="0"/>
              <a:t>Acuerdo de salida</a:t>
            </a:r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CEC8101B-866A-44D6-AAF2-A130CBA7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C7009F-E62C-4283-837B-B1D984C77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7" y="730236"/>
            <a:ext cx="3495701" cy="19335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CFC3BD-B4D9-4518-9674-E233136C0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19" y="1341120"/>
            <a:ext cx="3335881" cy="3092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79EA51-B2BC-49F1-9ADC-915592FC6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864383"/>
            <a:ext cx="3557645" cy="28206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F8946F9-CB58-4585-AFCE-80AD86329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7" y="1582729"/>
            <a:ext cx="6800900" cy="2162191"/>
          </a:xfrm>
          <a:prstGeom prst="rect">
            <a:avLst/>
          </a:prstGeom>
          <a:solidFill>
            <a:srgbClr val="FFFF00">
              <a:alpha val="77000"/>
            </a:srgbClr>
          </a:solidFill>
          <a:ln>
            <a:solidFill>
              <a:schemeClr val="tx1"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3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>
            <a:extLst>
              <a:ext uri="{FF2B5EF4-FFF2-40B4-BE49-F238E27FC236}">
                <a16:creationId xmlns:a16="http://schemas.microsoft.com/office/drawing/2014/main" id="{CEC8101B-866A-44D6-AAF2-A130CBA7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8EEA08-24BE-493B-A847-070418DC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Declaración Política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6AB84B-27CB-4277-B1CE-F7386DD52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6" y="805958"/>
            <a:ext cx="5357042" cy="3551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5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>
            <a:extLst>
              <a:ext uri="{FF2B5EF4-FFF2-40B4-BE49-F238E27FC236}">
                <a16:creationId xmlns:a16="http://schemas.microsoft.com/office/drawing/2014/main" id="{CEC8101B-866A-44D6-AAF2-A130CBA7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4784113"/>
            <a:ext cx="1172263" cy="3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8EEA08-24BE-493B-A847-070418DC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Declaración Política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FCCF8B-9108-4667-89C0-2CC71F101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3" y="855236"/>
            <a:ext cx="4528618" cy="1833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ED7A0F-907F-4048-B1CE-F8FC8CEE5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9" y="1198864"/>
            <a:ext cx="5320191" cy="30245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CBBDCC-596F-486F-BD77-0ADD09314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18" y="2905908"/>
            <a:ext cx="5385310" cy="1773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8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3712</TotalTime>
  <Words>273</Words>
  <Application>Microsoft Office PowerPoint</Application>
  <PresentationFormat>Personalizado</PresentationFormat>
  <Paragraphs>50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Verdana</vt:lpstr>
      <vt:lpstr>Wingdings</vt:lpstr>
      <vt:lpstr>Office Theme</vt:lpstr>
      <vt:lpstr>El Brexit hasta hoy</vt:lpstr>
      <vt:lpstr>Los comienzos: EUFA y objetivos</vt:lpstr>
      <vt:lpstr>El camino al acuerdo</vt:lpstr>
      <vt:lpstr>El final del principio</vt:lpstr>
      <vt:lpstr>Acuerdo de salida</vt:lpstr>
      <vt:lpstr>Acuerdo de salida</vt:lpstr>
      <vt:lpstr>Acuerdo de salida</vt:lpstr>
      <vt:lpstr>Declaración Política</vt:lpstr>
      <vt:lpstr>Declaración Política</vt:lpstr>
      <vt:lpstr>Interpretación en el Reino Unido</vt:lpstr>
      <vt:lpstr>Conclusiones</vt:lpstr>
      <vt:lpstr>Gracias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Kontargyris</dc:creator>
  <cp:lastModifiedBy>Ivan Lopez</cp:lastModifiedBy>
  <cp:revision>191</cp:revision>
  <cp:lastPrinted>2018-04-06T11:51:18Z</cp:lastPrinted>
  <dcterms:created xsi:type="dcterms:W3CDTF">2017-01-24T20:28:44Z</dcterms:created>
  <dcterms:modified xsi:type="dcterms:W3CDTF">2018-11-23T15:43:34Z</dcterms:modified>
</cp:coreProperties>
</file>